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29" r:id="rId1"/>
  </p:sldMasterIdLst>
  <p:notesMasterIdLst>
    <p:notesMasterId r:id="rId16"/>
  </p:notesMasterIdLst>
  <p:sldIdLst>
    <p:sldId id="301" r:id="rId2"/>
    <p:sldId id="313" r:id="rId3"/>
    <p:sldId id="300" r:id="rId4"/>
    <p:sldId id="298" r:id="rId5"/>
    <p:sldId id="280" r:id="rId6"/>
    <p:sldId id="286" r:id="rId7"/>
    <p:sldId id="285" r:id="rId8"/>
    <p:sldId id="299" r:id="rId9"/>
    <p:sldId id="287" r:id="rId10"/>
    <p:sldId id="304" r:id="rId11"/>
    <p:sldId id="314" r:id="rId12"/>
    <p:sldId id="308" r:id="rId13"/>
    <p:sldId id="312" r:id="rId14"/>
    <p:sldId id="297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D807"/>
    <a:srgbClr val="FFCFD4"/>
    <a:srgbClr val="FEBFC4"/>
    <a:srgbClr val="FEB0B4"/>
    <a:srgbClr val="D5FFFF"/>
    <a:srgbClr val="FFFFD5"/>
    <a:srgbClr val="FFF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01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CD43068-5E60-E2C7-A145-778761F2C5E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343614E-3793-443E-91F9-D6BC88BD6BA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9C39BC56-62DE-91F1-85CF-D68D3B2B347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16335DDB-F0EE-9D71-D333-26CFB5ABA94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76212338-DCBC-01ED-907C-0ACE0822653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91A9C5A7-6039-5842-946F-322E08A0D3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821997-9207-4EFB-A046-B1F7BF9B4D6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" charset="0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">
            <a:extLst>
              <a:ext uri="{FF2B5EF4-FFF2-40B4-BE49-F238E27FC236}">
                <a16:creationId xmlns:a16="http://schemas.microsoft.com/office/drawing/2014/main" id="{D3BB8462-7D6C-D5A7-8490-2B74ED6C60D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677" cy="6858000"/>
          </a:xfrm>
        </p:grpSpPr>
        <p:pic>
          <p:nvPicPr>
            <p:cNvPr id="5" name="Picture 12" descr="SD-PanelTitle-R1.png">
              <a:extLst>
                <a:ext uri="{FF2B5EF4-FFF2-40B4-BE49-F238E27FC236}">
                  <a16:creationId xmlns:a16="http://schemas.microsoft.com/office/drawing/2014/main" id="{241CAEB5-EAD8-5B91-FC64-B80134CE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4012AA-27B9-B8FE-09EA-AE5A728F7AC0}"/>
                </a:ext>
              </a:extLst>
            </p:cNvPr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" name="Picture 14" descr="HDRibbonTitle-UniformTrim.png">
              <a:extLst>
                <a:ext uri="{FF2B5EF4-FFF2-40B4-BE49-F238E27FC236}">
                  <a16:creationId xmlns:a16="http://schemas.microsoft.com/office/drawing/2014/main" id="{5F2071BF-A655-3D60-8ED8-B5B1FDCD0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5" descr="HDRibbonTitle-UniformTrim.png">
              <a:extLst>
                <a:ext uri="{FF2B5EF4-FFF2-40B4-BE49-F238E27FC236}">
                  <a16:creationId xmlns:a16="http://schemas.microsoft.com/office/drawing/2014/main" id="{F51752D8-F54E-DAA5-0A8A-4AA924D3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8"/>
            <a:stretch>
              <a:fillRect/>
            </a:stretch>
          </p:blipFill>
          <p:spPr bwMode="auto"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10BB27-E243-71C2-5AAC-21A19A799722}"/>
              </a:ext>
            </a:extLst>
          </p:cNvPr>
          <p:cNvCxnSpPr/>
          <p:nvPr/>
        </p:nvCxnSpPr>
        <p:spPr>
          <a:xfrm>
            <a:off x="2019300" y="3471863"/>
            <a:ext cx="511333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18">
            <a:extLst>
              <a:ext uri="{FF2B5EF4-FFF2-40B4-BE49-F238E27FC236}">
                <a16:creationId xmlns:a16="http://schemas.microsoft.com/office/drawing/2014/main" id="{892DB96D-06D6-F8F0-3F9E-68DCD5DCFA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876800"/>
            <a:ext cx="8382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3816776-2F9E-ED23-2125-54115BED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65838" y="5054600"/>
            <a:ext cx="6731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50446-9748-452A-AA49-79DA86BCD377}" type="datetime5">
              <a:rPr lang="en-US" altLang="en-US"/>
              <a:pPr>
                <a:defRPr/>
              </a:pPr>
              <a:t>15-Jul-23</a:t>
            </a:fld>
            <a:endParaRPr lang="en-US" alt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C4C11E8-92D5-AA7A-5D89-9042B2B13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2463" y="5054600"/>
            <a:ext cx="4064000" cy="2794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0E02BF1-4AE3-C502-DCF7-B30E2003D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6725" y="5054600"/>
            <a:ext cx="414338" cy="279400"/>
          </a:xfrm>
        </p:spPr>
        <p:txBody>
          <a:bodyPr/>
          <a:lstStyle>
            <a:lvl1pPr>
              <a:defRPr/>
            </a:lvl1pPr>
          </a:lstStyle>
          <a:p>
            <a:fld id="{B2ED5118-9A65-44CD-ABA7-C12F4CEFE8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603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2F4575-2773-FD3E-A1E5-AB5033C9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19F1A2-6C9B-42C3-8834-E9A8819F3BDE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B2FF0A7-FC70-6B41-AF53-7193C5313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ED4D19-9165-0C9E-930D-5A63D9454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563EC2-5F27-4410-87A5-DF81B18C6B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6190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0E1AB2-2F05-FD89-E482-209220E4A1A9}"/>
              </a:ext>
            </a:extLst>
          </p:cNvPr>
          <p:cNvCxnSpPr/>
          <p:nvPr/>
        </p:nvCxnSpPr>
        <p:spPr>
          <a:xfrm>
            <a:off x="1277938" y="41402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6183C37-046C-1408-2F82-759E2AAE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07FBA-3002-4A7B-B0ED-630189990312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FB0A7C-6D69-59BF-3560-22648A0F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5B6D1A-9E45-1EA3-3CF8-AB9E749F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97B51A-C8FC-4274-8AC0-49B828C6AC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465186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A6BC66-C3A4-2E19-AEDF-E78D590B1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9048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7200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B38A7-67CA-57D5-D002-9C68C5D4B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4288" y="2827338"/>
            <a:ext cx="457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US" altLang="en-US" sz="7200"/>
              <a:t>”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FC6D60-0045-F4BC-11AA-41AF008E261E}"/>
              </a:ext>
            </a:extLst>
          </p:cNvPr>
          <p:cNvCxnSpPr/>
          <p:nvPr/>
        </p:nvCxnSpPr>
        <p:spPr>
          <a:xfrm>
            <a:off x="1277938" y="41402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D6CADB3-ACA9-18A5-B0C1-522278DB079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F2D6C-20FE-41C0-94E4-E26A6474E0F8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E0F0E3A-3CBF-F6E8-6A24-B911996802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43C335-4902-A47E-240B-AB41FCB34E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4661FBC8-7CA5-44C7-9F7C-5EB5BE3933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907772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0986D-47E3-17F0-0C43-D942D1A58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F2B64-E66D-46F9-BC3B-8068D6C955E6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6FC9C-0261-5AF9-1E62-BB8B75ED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CA567-3A6C-6857-E773-A15A39AF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50E08D-3B85-4073-AA9C-729A5A2126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35163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795803-3A66-359D-09FE-B73B89555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888" y="896938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8000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AFB9B-C472-E7FB-0F55-E3ACD4AC2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0163" y="2608263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US" altLang="en-US" sz="8000"/>
              <a:t>”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7D7E98-D2D9-1D6C-24D0-C5DCF9331A3C}"/>
              </a:ext>
            </a:extLst>
          </p:cNvPr>
          <p:cNvCxnSpPr/>
          <p:nvPr/>
        </p:nvCxnSpPr>
        <p:spPr>
          <a:xfrm>
            <a:off x="1277938" y="342900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EBE2168-D921-ACC0-32CA-6484E406FC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AD0AB-3694-4919-BAC4-DBCEBD109B15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10CCE95-41A4-9F68-7AD9-C8507070B4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D4F98E-E062-8817-8874-C215636FFF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B5D11BF-BF0A-4114-BB88-CD11138CF3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199926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676565-8035-82DE-D261-F7D8B7A921E6}"/>
              </a:ext>
            </a:extLst>
          </p:cNvPr>
          <p:cNvCxnSpPr/>
          <p:nvPr/>
        </p:nvCxnSpPr>
        <p:spPr>
          <a:xfrm>
            <a:off x="1277938" y="3429000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rtlCol="0">
            <a:normAutofit/>
          </a:bodyPr>
          <a:lstStyle>
            <a:lvl1pPr>
              <a:defRPr lang="en-US" sz="3200" b="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9C03C85-357B-D66A-0FE8-FF321E4AF8B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3A4B8-F4A5-46D7-A4C8-8D9E5E733C63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5807E8A-1E52-50FB-91F2-39DD54C385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7A8B1C-7CA5-D4DA-F767-E62C6F141B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BDA40FA-BFAC-4216-A942-7C88130866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494466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B94C69-4EE8-22F7-262F-23AB1D38B05B}"/>
              </a:ext>
            </a:extLst>
          </p:cNvPr>
          <p:cNvCxnSpPr/>
          <p:nvPr/>
        </p:nvCxnSpPr>
        <p:spPr>
          <a:xfrm>
            <a:off x="1277938" y="2354263"/>
            <a:ext cx="66071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A45799-26EB-52E5-3AAE-8088A0D4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035E2-2963-4A63-8051-9F7F0207F1C2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9E004E-196B-7C99-03B5-89CC9ED4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22D9171-845F-6CFC-28FE-9F9A88C6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80CC38-0D76-410B-A1EE-021423E20B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7984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72E70A-43BF-08BB-2849-42C66680744E}"/>
              </a:ext>
            </a:extLst>
          </p:cNvPr>
          <p:cNvCxnSpPr/>
          <p:nvPr/>
        </p:nvCxnSpPr>
        <p:spPr>
          <a:xfrm>
            <a:off x="6245225" y="906463"/>
            <a:ext cx="0" cy="496887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99A4EFF-75A1-392B-9F2C-F55F3692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6767A-DB0D-4AFF-9F2B-81109314F38D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A34788-D119-84C3-3600-0227EAAD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22F3539-4CFA-8BEC-470C-CC39B3E99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B5945-636D-49D3-9E0A-FDE5408131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76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77B4D6-78D4-FF00-A2B1-6473E001BB93}"/>
              </a:ext>
            </a:extLst>
          </p:cNvPr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16AA6A-8CAC-D765-5694-3941EFDE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248F3-C084-41C3-A89E-E12C04685A3C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A3B2AC3-FCD0-B341-425E-39BE3917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C36199D-A5E9-E65C-0183-E6566E16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AD0C3-31CB-404C-9316-7DA212EE92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248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9D4036-2E6D-5013-BB45-7B1720075F5D}"/>
              </a:ext>
            </a:extLst>
          </p:cNvPr>
          <p:cNvCxnSpPr/>
          <p:nvPr/>
        </p:nvCxnSpPr>
        <p:spPr>
          <a:xfrm>
            <a:off x="1277938" y="35988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709FFDC-659D-D472-44AE-5D0DCFB49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D936E-FC6E-4D78-9523-1363CA39A899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4766C3-9AD5-23D6-4D1D-D192A16F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A396AA-F694-476C-6900-ADCA2C79A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8F4541-B00C-4241-A371-7732BA7934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547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82407A-8FE9-1288-DDC1-5527F2142BD6}"/>
              </a:ext>
            </a:extLst>
          </p:cNvPr>
          <p:cNvCxnSpPr/>
          <p:nvPr/>
        </p:nvCxnSpPr>
        <p:spPr>
          <a:xfrm>
            <a:off x="1277938" y="2355850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E8AAE1A-29C2-5078-93D5-38F6258D3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73663-8C87-4630-B03C-9C30543FE585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667B4C9-6B02-07B8-66F4-53FFB214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BF76827-693B-961C-67FA-2B4D7B69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CED5EC-86AE-4856-B299-E8D9BEE782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237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384E6A-76F8-4841-12F4-3C29978093AC}"/>
              </a:ext>
            </a:extLst>
          </p:cNvPr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488B996D-E318-8625-6D86-9B2B9403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324EF-2228-4BF2-BEF3-9CC861911E08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93EFEDE-66E4-AD61-782B-0B826376A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1A40F8D0-B872-86FD-2573-882C4751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FA0A69-0351-4D13-8F0B-FC6B7484B7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48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5594CF-2FAE-9BF2-9CEC-C01CBDF9561B}"/>
              </a:ext>
            </a:extLst>
          </p:cNvPr>
          <p:cNvCxnSpPr/>
          <p:nvPr/>
        </p:nvCxnSpPr>
        <p:spPr>
          <a:xfrm>
            <a:off x="1277938" y="2354263"/>
            <a:ext cx="659606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8C41CE2-690E-23C8-1431-3A69B062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B4999-60D1-4422-8B0E-B3B524A72D1B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9DCC7C0-9703-FB2D-B163-CD8C58348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800A546-70BD-A75D-92A4-27F8107BE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C11C75-C53A-419C-B515-B0E4F94F6C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730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77F0087-C8DB-5A65-B5A4-F54C0F53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662CBC-80F2-48F9-987B-6FC344EFCD77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92C56A7-1051-71D1-9EBC-CE035905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FBCF667-E753-2453-3640-A861C338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8FD1C9-14FF-42FE-A8B6-FCA22F5B36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284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C9B5E7-A496-2867-11B1-19DA06B4636D}"/>
              </a:ext>
            </a:extLst>
          </p:cNvPr>
          <p:cNvCxnSpPr/>
          <p:nvPr/>
        </p:nvCxnSpPr>
        <p:spPr>
          <a:xfrm>
            <a:off x="1277938" y="2913063"/>
            <a:ext cx="23336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F4F6A52-415E-9347-D08A-947B03B0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09817-7D41-47FB-A8DF-480263485B00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61B27D1-A001-6457-8C32-D30A005B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AF56A29-85D8-D002-8130-B2BE1AA97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444BE9-51BE-4C8B-B0FF-141EE12E1F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42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A621747-4C7E-BEAD-A007-6DE9A6D21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D2ECB-C9ED-4BEE-AB0E-293A26E521A3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FA51A-AE44-A72B-C525-587BC70E5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558AE-23BC-BDA7-7827-8DFF6C42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9CD25F-45CF-4EFC-BCA5-B3A78DCD83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66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>
            <a:extLst>
              <a:ext uri="{FF2B5EF4-FFF2-40B4-BE49-F238E27FC236}">
                <a16:creationId xmlns:a16="http://schemas.microsoft.com/office/drawing/2014/main" id="{DDCF3499-66CF-758C-0882-383F5F833A33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51938" cy="6858000"/>
            <a:chOff x="0" y="0"/>
            <a:chExt cx="9152467" cy="6858000"/>
          </a:xfrm>
        </p:grpSpPr>
        <p:pic>
          <p:nvPicPr>
            <p:cNvPr id="1032" name="Picture 7" descr="SD-PanelContent.png">
              <a:extLst>
                <a:ext uri="{FF2B5EF4-FFF2-40B4-BE49-F238E27FC236}">
                  <a16:creationId xmlns:a16="http://schemas.microsoft.com/office/drawing/2014/main" id="{F98F439D-14EE-72B0-FD37-51E9BD2DB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32305C-106A-6FA0-97D9-56647337428A}"/>
                </a:ext>
              </a:extLst>
            </p:cNvPr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36" name="Picture 9" descr="HDRibbonContent-UniformTrim.png">
              <a:extLst>
                <a:ext uri="{FF2B5EF4-FFF2-40B4-BE49-F238E27FC236}">
                  <a16:creationId xmlns:a16="http://schemas.microsoft.com/office/drawing/2014/main" id="{3C6BD21D-45E3-28A8-7356-4C085A4B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0" descr="HDRibbonContent-UniformTrim.png">
              <a:extLst>
                <a:ext uri="{FF2B5EF4-FFF2-40B4-BE49-F238E27FC236}">
                  <a16:creationId xmlns:a16="http://schemas.microsoft.com/office/drawing/2014/main" id="{AABC3D9C-3FEF-268A-3632-E4290F389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14240"/>
            <a:stretch>
              <a:fillRect/>
            </a:stretch>
          </p:blipFill>
          <p:spPr bwMode="auto"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6921FC65-AA36-02C4-BD75-4E5C288C9BD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76338" y="915988"/>
            <a:ext cx="6799262" cy="130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1B9C5-C405-A8B2-00E0-E90A7655B9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176338" y="2490788"/>
            <a:ext cx="67992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F829-A3ED-DA08-77C9-6999BD38E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6350" y="5961063"/>
            <a:ext cx="114935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3D24F62D-5A09-4104-A7D6-23F648D16C1F}" type="datetimeFigureOut">
              <a:rPr lang="en-US"/>
              <a:pPr>
                <a:defRPr/>
              </a:pPr>
              <a:t>7/15/2023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2D391-055D-18ED-1B8D-9FEBC7132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76338" y="5961063"/>
            <a:ext cx="51054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BAC7-35B8-2B5E-940C-42984F61B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0313" y="5961063"/>
            <a:ext cx="395287" cy="279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Garamond" panose="02020404030301010803" pitchFamily="18" charset="0"/>
              </a:defRPr>
            </a:lvl1pPr>
          </a:lstStyle>
          <a:p>
            <a:fld id="{95463769-82DB-4A33-97FB-BBB62C499D9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20" r:id="rId7"/>
    <p:sldLayoutId id="2147483930" r:id="rId8"/>
    <p:sldLayoutId id="2147483921" r:id="rId9"/>
    <p:sldLayoutId id="2147483922" r:id="rId10"/>
    <p:sldLayoutId id="2147483931" r:id="rId11"/>
    <p:sldLayoutId id="2147483932" r:id="rId12"/>
    <p:sldLayoutId id="2147483923" r:id="rId13"/>
    <p:sldLayoutId id="2147483933" r:id="rId14"/>
    <p:sldLayoutId id="2147483934" r:id="rId15"/>
    <p:sldLayoutId id="2147483935" r:id="rId16"/>
    <p:sldLayoutId id="2147483936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 autoUpdateAnimBg="0">
        <p:tmplLst>
          <p:tmpl lvl="1">
            <p:tnLst>
              <p:par>
                <p:cTn presetID="22" presetClass="entr" presetSubtype="8" fill="hold" nodeType="clickEffect">
                  <p:stCondLst>
                    <p:cond delay="2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kern="1200">
          <a:ln w="3175" cmpd="sng">
            <a:noFill/>
          </a:ln>
          <a:solidFill>
            <a:srgbClr val="262626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Garamond" panose="02020404030301010803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+mn-lt"/>
          <a:ea typeface="+mn-ea"/>
          <a:cs typeface="+mn-cs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kern="1200">
          <a:solidFill>
            <a:srgbClr val="262626"/>
          </a:solidFill>
          <a:latin typeface="+mn-lt"/>
          <a:ea typeface="+mn-ea"/>
          <a:cs typeface="+mn-cs"/>
        </a:defRPr>
      </a:lvl3pPr>
      <a:lvl4pPr marL="15430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600" kern="1200">
          <a:solidFill>
            <a:srgbClr val="262626"/>
          </a:solidFill>
          <a:latin typeface="+mn-lt"/>
          <a:ea typeface="+mn-ea"/>
          <a:cs typeface="+mn-cs"/>
        </a:defRPr>
      </a:lvl4pPr>
      <a:lvl5pPr marL="2000250" indent="-171450" algn="l" defTabSz="457200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 pitchFamily="34" charset="0"/>
        <a:buChar char="•"/>
        <a:defRPr sz="1400" kern="120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F3F76636-51C0-CCF7-FECF-F6EEA633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n>
                  <a:noFill/>
                </a:ln>
              </a:rPr>
              <a:t>Git &amp; GitHub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DA606-1675-E13D-7870-F9496CDE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05D3C97-0280-4DEC-8C97-8E7E1EC9EFD5}" type="slidenum">
              <a:rPr lang="en-US" altLang="en-US" sz="1000">
                <a:latin typeface="Garamond" panose="02020404030301010803" pitchFamily="18" charset="0"/>
              </a:rPr>
              <a:pPr/>
              <a:t>1</a:t>
            </a:fld>
            <a:endParaRPr lang="en-US" altLang="en-US" sz="1000">
              <a:latin typeface="Garamond" panose="02020404030301010803" pitchFamily="18" charset="0"/>
            </a:endParaRPr>
          </a:p>
        </p:txBody>
      </p:sp>
      <p:pic>
        <p:nvPicPr>
          <p:cNvPr id="16388" name="Picture 5" descr="Git-Logo-2Color.png">
            <a:hlinkClick r:id="rId2"/>
            <a:extLst>
              <a:ext uri="{FF2B5EF4-FFF2-40B4-BE49-F238E27FC236}">
                <a16:creationId xmlns:a16="http://schemas.microsoft.com/office/drawing/2014/main" id="{E21800E8-FDDF-09BD-45CF-8B0A315B2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20" y="3083962"/>
            <a:ext cx="2116138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6">
            <a:extLst>
              <a:ext uri="{FF2B5EF4-FFF2-40B4-BE49-F238E27FC236}">
                <a16:creationId xmlns:a16="http://schemas.microsoft.com/office/drawing/2014/main" id="{52CD87CD-5028-9399-523C-B2B71EC8B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469547"/>
            <a:ext cx="45720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en-US" altLang="en-US" sz="2000" b="1" i="1" dirty="0">
                <a:latin typeface="Constantia" panose="02030602050306030303" pitchFamily="18" charset="0"/>
              </a:rPr>
              <a:t>Aravind G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sz="2000" b="1" i="1" dirty="0">
                <a:latin typeface="Constantia" panose="02030602050306030303" pitchFamily="18" charset="0"/>
              </a:rPr>
              <a:t>Master of Computer Application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sz="2000" b="1" i="1" dirty="0">
                <a:latin typeface="Constantia" panose="02030602050306030303" pitchFamily="18" charset="0"/>
              </a:rPr>
              <a:t>Sri Ramakrishna Mission Vidyalaya College of Arts and Science,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en-US" sz="2000" b="1" i="1" dirty="0">
                <a:latin typeface="Constantia" panose="02030602050306030303" pitchFamily="18" charset="0"/>
              </a:rPr>
              <a:t>Coimbatore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89A3182-84C1-792C-7F46-4D1768BEF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2B58A2C8-BBC8-5398-B90D-78AB27BFC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2456195"/>
            <a:ext cx="3327400" cy="1945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676A7-5D90-3F3C-5826-FB49853E09F2}"/>
              </a:ext>
            </a:extLst>
          </p:cNvPr>
          <p:cNvSpPr txBox="1"/>
          <p:nvPr/>
        </p:nvSpPr>
        <p:spPr>
          <a:xfrm>
            <a:off x="3962400" y="2895600"/>
            <a:ext cx="538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7200" dirty="0">
                <a:ln>
                  <a:noFill/>
                </a:ln>
              </a:rPr>
              <a:t>&amp;</a:t>
            </a:r>
            <a:endParaRPr lang="en-IN" sz="7200" dirty="0"/>
          </a:p>
        </p:txBody>
      </p:sp>
    </p:spTree>
  </p:cSld>
  <p:clrMapOvr>
    <a:masterClrMapping/>
  </p:clrMapOvr>
  <p:transition spd="slow" advClick="0" advTm="3989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DFD2BBA9-4EA3-DADD-3C6C-8498E72B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Adding a file to git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889B-F78E-FC70-834D-6F303DAF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C8CE4B3-24A1-434F-965A-16B4C77AD4C5}" type="slidenum">
              <a:rPr lang="en-US" altLang="en-US" sz="1000">
                <a:latin typeface="Garamond" panose="02020404030301010803" pitchFamily="18" charset="0"/>
              </a:rPr>
              <a:pPr/>
              <a:t>10</a:t>
            </a:fld>
            <a:endParaRPr lang="en-US" altLang="en-US" sz="1000">
              <a:latin typeface="Garamond" panose="02020404030301010803" pitchFamily="18" charset="0"/>
            </a:endParaRPr>
          </a:p>
        </p:txBody>
      </p:sp>
      <p:pic>
        <p:nvPicPr>
          <p:cNvPr id="2" name="Nesne1">
            <a:extLst>
              <a:ext uri="{FF2B5EF4-FFF2-40B4-BE49-F238E27FC236}">
                <a16:creationId xmlns:a16="http://schemas.microsoft.com/office/drawing/2014/main" id="{2651CC9A-17A3-0BCC-F13D-8BF6D2C4EB13}"/>
              </a:ext>
            </a:extLst>
          </p:cNvPr>
          <p:cNvPicPr>
            <a:picLocks noRot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38400"/>
            <a:ext cx="65532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B281A716-4858-372C-0A18-5DB5AAAF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n>
                  <a:noFill/>
                </a:ln>
              </a:rPr>
              <a:t> GitHub Workflow 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1C9048CE-F762-C2A5-5754-35A3B283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464EA6C-2CDD-4502-88FD-657C2F41D392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B39F5-741E-058A-8CDA-C52E36601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56" y="2440277"/>
            <a:ext cx="6287288" cy="363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77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10BE9-A365-2397-8E6A-A4B2848E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067956B-D630-4154-B0D7-9C852265CC53}" type="slidenum">
              <a:rPr lang="en-US" altLang="en-US" sz="1000">
                <a:latin typeface="Garamond" panose="02020404030301010803" pitchFamily="18" charset="0"/>
              </a:rPr>
              <a:pPr/>
              <a:t>12</a:t>
            </a:fld>
            <a:endParaRPr lang="en-US" altLang="en-US" sz="100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015A9-2837-1387-3990-3C38D0AC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8" y="1295400"/>
            <a:ext cx="7689503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1A538-051A-422B-D0AB-C52D7C30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E3F7D773-D525-41E7-9104-F9B87E23B9B6}" type="slidenum">
              <a:rPr lang="en-US" altLang="en-US" sz="1000">
                <a:latin typeface="Garamond" panose="02020404030301010803" pitchFamily="18" charset="0"/>
              </a:rPr>
              <a:pPr/>
              <a:t>13</a:t>
            </a:fld>
            <a:endParaRPr lang="en-US" altLang="en-US" sz="100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F73CD-FDAC-A204-A211-E656DEF9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3" y="1295400"/>
            <a:ext cx="7530353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2AA3D830-D467-153E-764E-9651007E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Thank You</a:t>
            </a: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7DCBF70D-C483-0B95-FE73-EA1E097F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C2E4945-696D-49A6-AF11-605E2FA7154B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8916" name="Picture 2" descr="https://edav.info/images/git/no-branch.png">
            <a:extLst>
              <a:ext uri="{FF2B5EF4-FFF2-40B4-BE49-F238E27FC236}">
                <a16:creationId xmlns:a16="http://schemas.microsoft.com/office/drawing/2014/main" id="{0DF8896F-3DD2-4680-701E-F8996A10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90799"/>
            <a:ext cx="6132513" cy="325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DA606-1675-E13D-7870-F9496CDE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05D3C97-0280-4DEC-8C97-8E7E1EC9EFD5}" type="slidenum">
              <a:rPr lang="en-US" altLang="en-US" sz="1000">
                <a:latin typeface="Garamond" panose="02020404030301010803" pitchFamily="18" charset="0"/>
              </a:rPr>
              <a:pPr/>
              <a:t>2</a:t>
            </a:fld>
            <a:endParaRPr lang="en-US" altLang="en-US" sz="1000">
              <a:latin typeface="Garamond" panose="02020404030301010803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89A3182-84C1-792C-7F46-4D1768BEF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9A255-A1D3-EA04-AEF8-7AB9829C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79" y="1879600"/>
            <a:ext cx="7081242" cy="327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43350"/>
      </p:ext>
    </p:extLst>
  </p:cSld>
  <p:clrMapOvr>
    <a:masterClrMapping/>
  </p:clrMapOvr>
  <p:transition spd="slow" advClick="0" advTm="3989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2AB1036E-5132-3ECC-7D1D-22E72CD2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Objectives 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9427A97E-F48B-108B-FBF9-3C4D81590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Version Control </a:t>
            </a:r>
          </a:p>
          <a:p>
            <a:pPr eaLnBrk="1" hangingPunct="1"/>
            <a:r>
              <a:rPr lang="en-US" altLang="en-US" dirty="0"/>
              <a:t>Git  , Git repository</a:t>
            </a:r>
          </a:p>
          <a:p>
            <a:pPr eaLnBrk="1" hangingPunct="1"/>
            <a:r>
              <a:rPr lang="en-US" altLang="en-US" dirty="0"/>
              <a:t>Git vs GitHub</a:t>
            </a:r>
          </a:p>
          <a:p>
            <a:pPr eaLnBrk="1" hangingPunct="1"/>
            <a:r>
              <a:rPr lang="en-US" altLang="en-US" dirty="0"/>
              <a:t>Setup git environment </a:t>
            </a:r>
          </a:p>
          <a:p>
            <a:pPr eaLnBrk="1" hangingPunct="1"/>
            <a:r>
              <a:rPr lang="en-US" altLang="en-US" dirty="0"/>
              <a:t>Branches and Readme.md</a:t>
            </a:r>
          </a:p>
          <a:p>
            <a:pPr eaLnBrk="1" hangingPunct="1"/>
            <a:r>
              <a:rPr lang="en-US" altLang="en-US" dirty="0"/>
              <a:t>Create a git repository ( adding file, adding folder)</a:t>
            </a:r>
          </a:p>
          <a:p>
            <a:pPr eaLnBrk="1" hangingPunct="1"/>
            <a:r>
              <a:rPr lang="en-US" altLang="en-US" dirty="0"/>
              <a:t>Git tools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B16B1-22F4-F1E3-0DEE-5C47B4BB5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466DCFDD-0C84-4A43-B618-376EC2F4C43C}" type="slidenum">
              <a:rPr lang="en-US" altLang="en-US" sz="1000">
                <a:latin typeface="Garamond" panose="02020404030301010803" pitchFamily="18" charset="0"/>
              </a:rPr>
              <a:pPr/>
              <a:t>3</a:t>
            </a:fld>
            <a:endParaRPr lang="en-US" altLang="en-US" sz="1000">
              <a:latin typeface="Garamond" panose="02020404030301010803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92D4F3-8688-CE43-B94A-7C815D13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7222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Content Placeholder 4">
            <a:extLst>
              <a:ext uri="{FF2B5EF4-FFF2-40B4-BE49-F238E27FC236}">
                <a16:creationId xmlns:a16="http://schemas.microsoft.com/office/drawing/2014/main" id="{17B89FFF-C0C1-E5A7-F97B-4080D8D9C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762000"/>
            <a:ext cx="4397375" cy="5562600"/>
          </a:xfrm>
        </p:spPr>
      </p:pic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C2861D48-BFBA-F8C7-CC88-73D48440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FC330854-7C7C-4D92-87D3-57FC935FAE7A}" type="slidenum">
              <a:rPr lang="en-US" altLang="en-US" sz="1400">
                <a:latin typeface="Arial" panose="020B0604020202020204" pitchFamily="34" charset="0"/>
              </a:rPr>
              <a:pPr/>
              <a:t>4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0AEA104-1668-7425-BAB9-1C9046081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E415E0E-F92B-340A-7B35-FF0D8D16F1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634489"/>
              </p:ext>
            </p:extLst>
          </p:nvPr>
        </p:nvGraphicFramePr>
        <p:xfrm>
          <a:off x="4818063" y="-2209800"/>
          <a:ext cx="12573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257840" imgH="439560" progId="Package">
                  <p:embed/>
                </p:oleObj>
              </mc:Choice>
              <mc:Fallback>
                <p:oleObj name="Packager Shell Object" showAsIcon="1" r:id="rId4" imgW="12578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8063" y="-2209800"/>
                        <a:ext cx="12573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 advTm="32958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DC7F645-7B91-E4D8-BCBC-0B2F5828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338" y="838200"/>
            <a:ext cx="6799262" cy="854075"/>
          </a:xfrm>
        </p:spPr>
        <p:txBody>
          <a:bodyPr/>
          <a:lstStyle/>
          <a:p>
            <a:pPr eaLnBrk="1" hangingPunct="1"/>
            <a:r>
              <a:rPr lang="en-US" altLang="en-US" dirty="0">
                <a:ln>
                  <a:noFill/>
                </a:ln>
              </a:rPr>
              <a:t>Why Version Control?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E4655510-4C9D-42C3-EF01-DF5853082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225" y="2582863"/>
            <a:ext cx="7086600" cy="6858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buFont typeface="Arial"/>
              <a:buNone/>
              <a:defRPr/>
            </a:pP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Collaboration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  </a:t>
            </a: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Versioning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  </a:t>
            </a: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Rolling Back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    </a:t>
            </a:r>
            <a:r>
              <a:rPr lang="en-US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Understanding</a:t>
            </a:r>
            <a:r>
              <a:rPr lang="en-US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</a:p>
          <a:p>
            <a:pPr marL="0" indent="0" eaLnBrk="1" fontAlgn="auto" hangingPunct="1">
              <a:buFont typeface="Arial"/>
              <a:buNone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C73A9040-DDF1-539E-C8FB-E739988D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5C82B69-6E5A-466D-AA25-039C97239B39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F08586-4E20-E5FA-E12B-7121A5CD80B9}"/>
              </a:ext>
            </a:extLst>
          </p:cNvPr>
          <p:cNvSpPr/>
          <p:nvPr/>
        </p:nvSpPr>
        <p:spPr>
          <a:xfrm>
            <a:off x="762000" y="3603625"/>
            <a:ext cx="7620000" cy="1501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defTabSz="457200" eaLnBrk="1" fontAlgn="auto" hangingPunct="1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defRPr/>
            </a:pPr>
            <a:r>
              <a:rPr lang="en-US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Scenario</a:t>
            </a:r>
            <a:r>
              <a:rPr lang="en-US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 : Multiple 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</a:rPr>
              <a:t>students are doing a project together </a:t>
            </a:r>
            <a:endParaRPr lang="en-US" altLang="en-US" dirty="0">
              <a:solidFill>
                <a:prstClr val="black">
                  <a:lumMod val="85000"/>
                  <a:lumOff val="15000"/>
                </a:prstClr>
              </a:solidFill>
              <a:latin typeface="Garamond" panose="02020404030301010803"/>
              <a:ea typeface="+mn-ea"/>
            </a:endParaRPr>
          </a:p>
          <a:p>
            <a:pPr marL="285750" indent="-285750" defTabSz="457200" eaLnBrk="1" fontAlgn="auto" hangingPunct="1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defRPr/>
            </a:pPr>
            <a:r>
              <a:rPr lang="en-US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Question</a:t>
            </a:r>
            <a:r>
              <a:rPr lang="en-US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: </a:t>
            </a:r>
            <a:r>
              <a:rPr lang="en-US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Why not Google drive &amp; One drive ????</a:t>
            </a:r>
          </a:p>
          <a:p>
            <a:pPr marL="285750" indent="-285750" defTabSz="457200" eaLnBrk="1" fontAlgn="auto" hangingPunct="1"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defRPr/>
            </a:pPr>
            <a:r>
              <a:rPr lang="en-US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 </a:t>
            </a: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+mn-ea"/>
              </a:rPr>
              <a:t>source code management vs file storage management</a:t>
            </a:r>
            <a:endParaRPr lang="en-US" altLang="en-US" dirty="0">
              <a:solidFill>
                <a:srgbClr val="FF8C1A"/>
              </a:solidFill>
              <a:latin typeface="Garamond" panose="02020404030301010803"/>
              <a:ea typeface="+mn-ea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09F36A-86B3-6DF1-5D84-E92994889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9166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29F2EDC3-307C-D66E-81BB-BA424BD77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Git History</a:t>
            </a:r>
          </a:p>
        </p:txBody>
      </p:sp>
      <p:sp>
        <p:nvSpPr>
          <p:cNvPr id="9220" name="Content Placeholder 2">
            <a:extLst>
              <a:ext uri="{FF2B5EF4-FFF2-40B4-BE49-F238E27FC236}">
                <a16:creationId xmlns:a16="http://schemas.microsoft.com/office/drawing/2014/main" id="{21901836-2499-9514-AF7A-71C4EFDE059E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200" y="2592388"/>
            <a:ext cx="8077200" cy="38100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Came out of Linux development community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Linus Torvalds, </a:t>
            </a:r>
            <a:r>
              <a:rPr lang="en-US" altLang="en-US" b="1" dirty="0">
                <a:solidFill>
                  <a:srgbClr val="FF0000"/>
                </a:solidFill>
              </a:rPr>
              <a:t>2005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Initial goals: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Speed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 for non-linear development (thousands of parallel branches)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Fully distributed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Able to handle large projects like Linux efficiently</a:t>
            </a: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b="1" dirty="0">
                <a:solidFill>
                  <a:srgbClr val="FF0000"/>
                </a:solidFill>
              </a:rPr>
              <a:t>Global Information Tracker (</a:t>
            </a:r>
            <a:r>
              <a:rPr lang="en-US" dirty="0">
                <a:solidFill>
                  <a:srgbClr val="FF0000"/>
                </a:solidFill>
              </a:rPr>
              <a:t>acronym name)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2C9995DF-C8E1-4C73-3E00-B9CC2CF93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C14DC5C-B0F3-4917-8F83-1F418C4F9E9B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2533" name="Picture 2" descr="Image result for Linus Torvalds">
            <a:extLst>
              <a:ext uri="{FF2B5EF4-FFF2-40B4-BE49-F238E27FC236}">
                <a16:creationId xmlns:a16="http://schemas.microsoft.com/office/drawing/2014/main" id="{0AB46030-299D-D305-5007-02F4E91C3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28675"/>
            <a:ext cx="22098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FE82C84-CF71-67F1-A083-5B0152CB7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60079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C5F76F37-7568-2B23-2E01-11CACDF2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What is Github?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55327E74-BFA2-2108-AA3A-6E3675235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490788"/>
            <a:ext cx="7696200" cy="3444875"/>
          </a:xfrm>
        </p:spPr>
        <p:txBody>
          <a:bodyPr rtlCol="0">
            <a:normAutofit fontScale="62500" lnSpcReduction="20000"/>
          </a:bodyPr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GitHub was developed by Chris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Wanstrath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 P. J.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Hyett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 Tom Preston-Werner and Scott Chacon using Ruby on Rails, and started in February </a:t>
            </a:r>
            <a:r>
              <a:rPr lang="en-US" altLang="en-US" sz="2600" b="1" dirty="0">
                <a:solidFill>
                  <a:srgbClr val="FF0000"/>
                </a:solidFill>
              </a:rPr>
              <a:t>2008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 is a subsidiary of </a:t>
            </a:r>
            <a:r>
              <a:rPr lang="en-US" altLang="en-US" sz="2600" b="1" dirty="0">
                <a:solidFill>
                  <a:srgbClr val="FF0000"/>
                </a:solidFill>
              </a:rPr>
              <a:t>Microsoft</a:t>
            </a:r>
            <a:r>
              <a:rPr lang="en-US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which acquired the company in </a:t>
            </a:r>
            <a:r>
              <a:rPr lang="en-US" altLang="en-US" sz="2600" b="1" dirty="0">
                <a:solidFill>
                  <a:srgbClr val="FF0000"/>
                </a:solidFill>
              </a:rPr>
              <a:t>2018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 $7.5 billion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GitHub.com is </a:t>
            </a:r>
            <a:r>
              <a:rPr lang="en-US" altLang="en-US" sz="2600" b="1" dirty="0">
                <a:solidFill>
                  <a:srgbClr val="0070C0"/>
                </a:solidFill>
              </a:rPr>
              <a:t>a site for online storage of </a:t>
            </a:r>
            <a:r>
              <a:rPr lang="en-US" altLang="en-US" sz="2600" b="1" dirty="0" err="1">
                <a:solidFill>
                  <a:srgbClr val="0070C0"/>
                </a:solidFill>
              </a:rPr>
              <a:t>Git</a:t>
            </a:r>
            <a:r>
              <a:rPr lang="en-US" altLang="en-US" sz="2600" b="1" dirty="0">
                <a:solidFill>
                  <a:srgbClr val="0070C0"/>
                </a:solidFill>
              </a:rPr>
              <a:t> repositories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 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can get free space for open source projects or you can pay for private projects.</a:t>
            </a:r>
          </a:p>
          <a:p>
            <a:pPr eaLnBrk="1" fontAlgn="auto" hangingPunct="1">
              <a:buFont typeface="Arial"/>
              <a:buChar char="•"/>
              <a:defRPr/>
            </a:pPr>
            <a:endParaRPr lang="en-US" altLang="en-US" sz="2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fontAlgn="auto" hangingPunct="1">
              <a:buFontTx/>
              <a:buNone/>
              <a:defRPr/>
            </a:pPr>
            <a:r>
              <a:rPr lang="en-US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Do I have to use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order to use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  <a:p>
            <a:pPr eaLnBrk="1" fontAlgn="auto" hangingPunct="1">
              <a:buFontTx/>
              <a:buNone/>
              <a:defRPr/>
            </a:pPr>
            <a:r>
              <a:rPr lang="en-US" altLang="en-US" sz="2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Answer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No!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can use </a:t>
            </a:r>
            <a:r>
              <a:rPr lang="en-US" altLang="en-US" sz="2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completely locally for your own purposes, or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or someone else could set up a server to share files, or 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alt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could share a repo with users on the same file system.</a:t>
            </a:r>
          </a:p>
          <a:p>
            <a:pPr eaLnBrk="1" fontAlgn="auto" hangingPunct="1">
              <a:buFont typeface="Wingdings" panose="05000000000000000000" pitchFamily="2" charset="2"/>
              <a:buNone/>
              <a:defRPr/>
            </a:pPr>
            <a:endParaRPr lang="en-US" altLang="en-US" sz="20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4D9646EC-37D4-C093-0AD7-768AC625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15DD6AC-35B4-4E26-A4E3-094E1CF64B76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3557" name="Picture 4">
            <a:hlinkClick r:id="rId2"/>
            <a:extLst>
              <a:ext uri="{FF2B5EF4-FFF2-40B4-BE49-F238E27FC236}">
                <a16:creationId xmlns:a16="http://schemas.microsoft.com/office/drawing/2014/main" id="{B7CDB092-7A3F-B99E-7210-CB07528EA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747713"/>
            <a:ext cx="1771650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9495A4-DAF8-FAC9-8823-799D7D2F7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72515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D016D-207C-ACBD-227E-8C9D3CAE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AD82C6EE-4D25-4FFE-87B8-A2CBA294F2F3}" type="slidenum">
              <a:rPr lang="en-US" altLang="en-US" sz="1000">
                <a:latin typeface="Garamond" panose="02020404030301010803" pitchFamily="18" charset="0"/>
              </a:rPr>
              <a:pPr/>
              <a:t>8</a:t>
            </a:fld>
            <a:endParaRPr lang="en-US" altLang="en-US" sz="1000">
              <a:latin typeface="Garamond" panose="02020404030301010803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0C83B3-9C47-5C4F-F14F-08B5C3569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8" y="62182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44309-2EC1-68CF-675B-8B37B6959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74" y="1324768"/>
            <a:ext cx="7523852" cy="4208463"/>
          </a:xfrm>
          <a:prstGeom prst="rect">
            <a:avLst/>
          </a:prstGeom>
        </p:spPr>
      </p:pic>
    </p:spTree>
  </p:cSld>
  <p:clrMapOvr>
    <a:masterClrMapping/>
  </p:clrMapOvr>
  <p:transition spd="slow" advTm="3792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B281A716-4858-372C-0A18-5DB5AAAF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n>
                  <a:noFill/>
                </a:ln>
              </a:rPr>
              <a:t> Git Command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1C9048CE-F762-C2A5-5754-35A3B283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Garamond" panose="02020404030301010803" pitchFamily="18" charset="0"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2000">
                <a:solidFill>
                  <a:srgbClr val="262626"/>
                </a:solidFill>
                <a:latin typeface="Garamond" panose="02020404030301010803" pitchFamily="18" charset="0"/>
              </a:defRPr>
            </a:lvl2pPr>
            <a:lvl3pPr marL="11430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aramond" panose="02020404030301010803" pitchFamily="18" charset="0"/>
              </a:defRPr>
            </a:lvl3pPr>
            <a:lvl4pPr marL="16002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aramond" panose="02020404030301010803" pitchFamily="18" charset="0"/>
              </a:defRPr>
            </a:lvl4pPr>
            <a:lvl5pPr marL="2057400" indent="-2286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 panose="020B0604020202020204" pitchFamily="34" charset="0"/>
              <a:buChar char="•"/>
              <a:defRPr sz="1400">
                <a:solidFill>
                  <a:srgbClr val="262626"/>
                </a:solidFill>
                <a:latin typeface="Garamond" panose="02020404030301010803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464EA6C-2CDD-4502-88FD-657C2F41D392}" type="slidenum">
              <a:rPr lang="en-US" altLang="en-US" sz="1400">
                <a:solidFill>
                  <a:schemeClr val="tx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Group 139">
            <a:extLst>
              <a:ext uri="{FF2B5EF4-FFF2-40B4-BE49-F238E27FC236}">
                <a16:creationId xmlns:a16="http://schemas.microsoft.com/office/drawing/2014/main" id="{32DECEBC-0C87-E645-1348-ADCDBCE7DFC8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85800" y="915988"/>
          <a:ext cx="7848600" cy="5059384"/>
        </p:xfrm>
        <a:graphic>
          <a:graphicData uri="http://schemas.openxmlformats.org/drawingml/2006/table">
            <a:tbl>
              <a:tblPr/>
              <a:tblGrid>
                <a:gridCol w="3363686">
                  <a:extLst>
                    <a:ext uri="{9D8B030D-6E8A-4147-A177-3AD203B41FA5}">
                      <a16:colId xmlns:a16="http://schemas.microsoft.com/office/drawing/2014/main" val="2149521426"/>
                    </a:ext>
                  </a:extLst>
                </a:gridCol>
                <a:gridCol w="4484914">
                  <a:extLst>
                    <a:ext uri="{9D8B030D-6E8A-4147-A177-3AD203B41FA5}">
                      <a16:colId xmlns:a16="http://schemas.microsoft.com/office/drawing/2014/main" val="1944002512"/>
                    </a:ext>
                  </a:extLst>
                </a:gridCol>
              </a:tblGrid>
              <a:tr h="3968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command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description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614522"/>
                  </a:ext>
                </a:extLst>
              </a:tr>
              <a:tr h="3657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git clone </a:t>
                      </a:r>
                      <a:r>
                        <a:rPr kumimoji="0" lang="en-US" alt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url [dir]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copy a git repository so you can add to it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762884"/>
                  </a:ext>
                </a:extLst>
              </a:tr>
              <a:tr h="3657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git add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files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adds file contents to the staging area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232146"/>
                  </a:ext>
                </a:extLst>
              </a:tr>
              <a:tr h="3657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git commit</a:t>
                      </a:r>
                      <a:endParaRPr kumimoji="0" lang="en-US" altLang="en-US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MS PGothic" panose="020B0600070205080204" pitchFamily="34" charset="-128"/>
                      </a:endParaRP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records a snapshot of the staging area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366937"/>
                  </a:ext>
                </a:extLst>
              </a:tr>
              <a:tr h="6400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git status</a:t>
                      </a:r>
                      <a:endParaRPr kumimoji="0" lang="en-US" altLang="en-US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MS PGothic" panose="020B0600070205080204" pitchFamily="34" charset="-128"/>
                      </a:endParaRP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view the status of your files in the working directory and staging area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76370"/>
                  </a:ext>
                </a:extLst>
              </a:tr>
              <a:tr h="6400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git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diff</a:t>
                      </a:r>
                      <a:endParaRPr kumimoji="0" lang="en-US" altLang="en-US" sz="18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MS PGothic" panose="020B0600070205080204" pitchFamily="34" charset="-128"/>
                      </a:endParaRP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shows diff of what is staged and what is modified but unstaged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198308"/>
                  </a:ext>
                </a:extLst>
              </a:tr>
              <a:tr h="3657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git help </a:t>
                      </a:r>
                      <a:r>
                        <a:rPr kumimoji="0" lang="en-US" alt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[command]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get help info about a particular command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924013"/>
                  </a:ext>
                </a:extLst>
              </a:tr>
              <a:tr h="6400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git pull</a:t>
                      </a:r>
                      <a:endParaRPr kumimoji="0" lang="en-US" altLang="en-US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MS PGothic" panose="020B0600070205080204" pitchFamily="34" charset="-128"/>
                      </a:endParaRP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fetch from a remote repo and try to merge into the current branch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32533"/>
                  </a:ext>
                </a:extLst>
              </a:tr>
              <a:tr h="6400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git push</a:t>
                      </a:r>
                      <a:endParaRPr kumimoji="0" lang="en-US" altLang="en-US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MS PGothic" panose="020B0600070205080204" pitchFamily="34" charset="-128"/>
                      </a:endParaRP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push your new branches and data to a remote repository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912184"/>
                  </a:ext>
                </a:extLst>
              </a:tr>
              <a:tr h="63965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D0901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others: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init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MS PGothic" panose="020B0600070205080204" pitchFamily="34" charset="-128"/>
                        </a:rPr>
                        <a:t>, reset, branch, checkout, merge, log, tag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3737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9177</TotalTime>
  <Words>424</Words>
  <Application>Microsoft Office PowerPoint</Application>
  <PresentationFormat>On-screen Show (4:3)</PresentationFormat>
  <Paragraphs>77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Consolas</vt:lpstr>
      <vt:lpstr>Constantia</vt:lpstr>
      <vt:lpstr>Garamond</vt:lpstr>
      <vt:lpstr>Times</vt:lpstr>
      <vt:lpstr>Wingdings</vt:lpstr>
      <vt:lpstr>Organic</vt:lpstr>
      <vt:lpstr>Packager Shell Object</vt:lpstr>
      <vt:lpstr>Git &amp; GitHub Introduction</vt:lpstr>
      <vt:lpstr>PowerPoint Presentation</vt:lpstr>
      <vt:lpstr>Objectives </vt:lpstr>
      <vt:lpstr>PowerPoint Presentation</vt:lpstr>
      <vt:lpstr>Why Version Control?</vt:lpstr>
      <vt:lpstr>Git History</vt:lpstr>
      <vt:lpstr>What is Github?</vt:lpstr>
      <vt:lpstr>PowerPoint Presentation</vt:lpstr>
      <vt:lpstr> Git Command</vt:lpstr>
      <vt:lpstr>Adding a file to git repository</vt:lpstr>
      <vt:lpstr> GitHub Workflow </vt:lpstr>
      <vt:lpstr>PowerPoint Presentation</vt:lpstr>
      <vt:lpstr>PowerPoint Presentation</vt:lpstr>
      <vt:lpstr>Thank You</vt:lpstr>
    </vt:vector>
  </TitlesOfParts>
  <Company>House of Chaos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Matuszek</dc:creator>
  <cp:lastModifiedBy>Aravind G</cp:lastModifiedBy>
  <cp:revision>137</cp:revision>
  <dcterms:created xsi:type="dcterms:W3CDTF">2004-10-18T02:35:10Z</dcterms:created>
  <dcterms:modified xsi:type="dcterms:W3CDTF">2023-07-15T04:28:17Z</dcterms:modified>
</cp:coreProperties>
</file>